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0"/>
  </p:notesMasterIdLst>
  <p:handoutMasterIdLst>
    <p:handoutMasterId r:id="rId11"/>
  </p:handoutMasterIdLst>
  <p:sldIdLst>
    <p:sldId id="256" r:id="rId2"/>
    <p:sldId id="258" r:id="rId3"/>
    <p:sldId id="260" r:id="rId4"/>
    <p:sldId id="259" r:id="rId5"/>
    <p:sldId id="262" r:id="rId6"/>
    <p:sldId id="265" r:id="rId7"/>
    <p:sldId id="264" r:id="rId8"/>
    <p:sldId id="261" r:id="rId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611" autoAdjust="0"/>
  </p:normalViewPr>
  <p:slideViewPr>
    <p:cSldViewPr>
      <p:cViewPr varScale="1">
        <p:scale>
          <a:sx n="75" d="100"/>
          <a:sy n="75" d="100"/>
        </p:scale>
        <p:origin x="1014" y="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592"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842" y="1"/>
            <a:ext cx="2971592" cy="464980"/>
          </a:xfrm>
          <a:prstGeom prst="rect">
            <a:avLst/>
          </a:prstGeom>
        </p:spPr>
        <p:txBody>
          <a:bodyPr vert="horz" lIns="91440" tIns="45720" rIns="91440" bIns="45720" rtlCol="0"/>
          <a:lstStyle>
            <a:lvl1pPr algn="r">
              <a:defRPr sz="1200"/>
            </a:lvl1pPr>
          </a:lstStyle>
          <a:p>
            <a:fld id="{D76CA93D-45EA-43C5-96DC-C5644CFB75B2}" type="datetimeFigureOut">
              <a:rPr lang="en-US" smtClean="0"/>
              <a:t>4/9/2026</a:t>
            </a:fld>
            <a:endParaRPr lang="en-US" dirty="0"/>
          </a:p>
        </p:txBody>
      </p:sp>
      <p:sp>
        <p:nvSpPr>
          <p:cNvPr id="4" name="Footer Placeholder 3"/>
          <p:cNvSpPr>
            <a:spLocks noGrp="1"/>
          </p:cNvSpPr>
          <p:nvPr>
            <p:ph type="ftr" sz="quarter" idx="2"/>
          </p:nvPr>
        </p:nvSpPr>
        <p:spPr>
          <a:xfrm>
            <a:off x="0" y="8829823"/>
            <a:ext cx="2971592"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842" y="8829823"/>
            <a:ext cx="2971592" cy="464980"/>
          </a:xfrm>
          <a:prstGeom prst="rect">
            <a:avLst/>
          </a:prstGeom>
        </p:spPr>
        <p:txBody>
          <a:bodyPr vert="horz" lIns="91440" tIns="45720" rIns="91440" bIns="45720" rtlCol="0" anchor="b"/>
          <a:lstStyle>
            <a:lvl1pPr algn="r">
              <a:defRPr sz="1200"/>
            </a:lvl1pPr>
          </a:lstStyle>
          <a:p>
            <a:fld id="{20FD03E4-6B9F-41B2-96BE-5203D35AF50E}" type="slidenum">
              <a:rPr lang="en-US" smtClean="0"/>
              <a:t>‹#›</a:t>
            </a:fld>
            <a:endParaRPr lang="en-US" dirty="0"/>
          </a:p>
        </p:txBody>
      </p:sp>
    </p:spTree>
    <p:extLst>
      <p:ext uri="{BB962C8B-B14F-4D97-AF65-F5344CB8AC3E}">
        <p14:creationId xmlns:p14="http://schemas.microsoft.com/office/powerpoint/2010/main" val="3606113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592"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842" y="1"/>
            <a:ext cx="2971592" cy="464980"/>
          </a:xfrm>
          <a:prstGeom prst="rect">
            <a:avLst/>
          </a:prstGeom>
        </p:spPr>
        <p:txBody>
          <a:bodyPr vert="horz" lIns="91440" tIns="45720" rIns="91440" bIns="45720" rtlCol="0"/>
          <a:lstStyle>
            <a:lvl1pPr algn="r">
              <a:defRPr sz="1200"/>
            </a:lvl1pPr>
          </a:lstStyle>
          <a:p>
            <a:fld id="{5CB022EF-C98C-445D-A2ED-C9D08A295DF6}" type="datetimeFigureOut">
              <a:rPr lang="en-US" smtClean="0"/>
              <a:t>4/9/2026</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6114" y="4416510"/>
            <a:ext cx="5485773" cy="41832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823"/>
            <a:ext cx="2971592" cy="46498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842" y="8829823"/>
            <a:ext cx="2971592" cy="464980"/>
          </a:xfrm>
          <a:prstGeom prst="rect">
            <a:avLst/>
          </a:prstGeom>
        </p:spPr>
        <p:txBody>
          <a:bodyPr vert="horz" lIns="91440" tIns="45720" rIns="91440" bIns="45720" rtlCol="0" anchor="b"/>
          <a:lstStyle>
            <a:lvl1pPr algn="r">
              <a:defRPr sz="1200"/>
            </a:lvl1pPr>
          </a:lstStyle>
          <a:p>
            <a:fld id="{FDEAEF20-6CE8-4502-837C-32853D9FF222}" type="slidenum">
              <a:rPr lang="en-US" smtClean="0"/>
              <a:t>‹#›</a:t>
            </a:fld>
            <a:endParaRPr lang="en-US" dirty="0"/>
          </a:p>
        </p:txBody>
      </p:sp>
    </p:spTree>
    <p:extLst>
      <p:ext uri="{BB962C8B-B14F-4D97-AF65-F5344CB8AC3E}">
        <p14:creationId xmlns:p14="http://schemas.microsoft.com/office/powerpoint/2010/main" val="391229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Greet everyone, introduce self</a:t>
            </a:r>
          </a:p>
          <a:p>
            <a:r>
              <a:rPr lang="en-US" dirty="0"/>
              <a:t>This is a familiar annual process- a few slides to review and then time for questions and public comment</a:t>
            </a:r>
          </a:p>
        </p:txBody>
      </p:sp>
      <p:sp>
        <p:nvSpPr>
          <p:cNvPr id="4" name="Slide Number Placeholder 3"/>
          <p:cNvSpPr>
            <a:spLocks noGrp="1"/>
          </p:cNvSpPr>
          <p:nvPr>
            <p:ph type="sldNum" sz="quarter" idx="10"/>
          </p:nvPr>
        </p:nvSpPr>
        <p:spPr/>
        <p:txBody>
          <a:bodyPr/>
          <a:lstStyle/>
          <a:p>
            <a:fld id="{FDEAEF20-6CE8-4502-837C-32853D9FF222}" type="slidenum">
              <a:rPr lang="en-US" smtClean="0"/>
              <a:t>1</a:t>
            </a:fld>
            <a:endParaRPr lang="en-US" dirty="0"/>
          </a:p>
        </p:txBody>
      </p:sp>
    </p:spTree>
    <p:extLst>
      <p:ext uri="{BB962C8B-B14F-4D97-AF65-F5344CB8AC3E}">
        <p14:creationId xmlns:p14="http://schemas.microsoft.com/office/powerpoint/2010/main" val="3635393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Public comment period from</a:t>
            </a:r>
          </a:p>
          <a:p>
            <a:r>
              <a:rPr lang="en-US" dirty="0"/>
              <a:t>Also emailed to consortia partners, and 3,700+ </a:t>
            </a:r>
            <a:r>
              <a:rPr lang="en-US" dirty="0" err="1"/>
              <a:t>listserve</a:t>
            </a:r>
            <a:endParaRPr lang="en-US" dirty="0"/>
          </a:p>
        </p:txBody>
      </p:sp>
      <p:sp>
        <p:nvSpPr>
          <p:cNvPr id="4" name="Slide Number Placeholder 3"/>
          <p:cNvSpPr>
            <a:spLocks noGrp="1"/>
          </p:cNvSpPr>
          <p:nvPr>
            <p:ph type="sldNum" sz="quarter" idx="10"/>
          </p:nvPr>
        </p:nvSpPr>
        <p:spPr/>
        <p:txBody>
          <a:bodyPr/>
          <a:lstStyle/>
          <a:p>
            <a:fld id="{FDEAEF20-6CE8-4502-837C-32853D9FF222}" type="slidenum">
              <a:rPr lang="en-US" smtClean="0"/>
              <a:t>2</a:t>
            </a:fld>
            <a:endParaRPr lang="en-US" dirty="0"/>
          </a:p>
        </p:txBody>
      </p:sp>
    </p:spTree>
    <p:extLst>
      <p:ext uri="{BB962C8B-B14F-4D97-AF65-F5344CB8AC3E}">
        <p14:creationId xmlns:p14="http://schemas.microsoft.com/office/powerpoint/2010/main" val="286915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Allocation plan follows 5 year plan ratios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Because of the late federal budget, award announcements have not yet been received by HUD, so when final funding awards are provided to our Consortium, we will make adjustments proportionally. The numbers here are based on the 2025 allocation, but we expect a similar award.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CHDO = Community Housing Development Organization (15% set aside)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TBRA =</a:t>
            </a:r>
            <a:r>
              <a:rPr lang="en-US" baseline="0" dirty="0"/>
              <a:t> Tenant Based Rental Assistance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FDEAEF20-6CE8-4502-837C-32853D9FF222}" type="slidenum">
              <a:rPr lang="en-US" smtClean="0"/>
              <a:t>3</a:t>
            </a:fld>
            <a:endParaRPr lang="en-US" dirty="0"/>
          </a:p>
        </p:txBody>
      </p:sp>
    </p:spTree>
    <p:extLst>
      <p:ext uri="{BB962C8B-B14F-4D97-AF65-F5344CB8AC3E}">
        <p14:creationId xmlns:p14="http://schemas.microsoft.com/office/powerpoint/2010/main" val="2537878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Within the plan we set goals also. </a:t>
            </a:r>
          </a:p>
          <a:p>
            <a:r>
              <a:rPr lang="en-US" dirty="0"/>
              <a:t>TBRA takes households through Coordinated entry.  Number served is really determined by need and characteristics of household.</a:t>
            </a:r>
          </a:p>
        </p:txBody>
      </p:sp>
      <p:sp>
        <p:nvSpPr>
          <p:cNvPr id="4" name="Slide Number Placeholder 3"/>
          <p:cNvSpPr>
            <a:spLocks noGrp="1"/>
          </p:cNvSpPr>
          <p:nvPr>
            <p:ph type="sldNum" sz="quarter" idx="10"/>
          </p:nvPr>
        </p:nvSpPr>
        <p:spPr/>
        <p:txBody>
          <a:bodyPr/>
          <a:lstStyle/>
          <a:p>
            <a:fld id="{FDEAEF20-6CE8-4502-837C-32853D9FF222}" type="slidenum">
              <a:rPr lang="en-US" smtClean="0"/>
              <a:t>4</a:t>
            </a:fld>
            <a:endParaRPr lang="en-US" dirty="0"/>
          </a:p>
        </p:txBody>
      </p:sp>
    </p:spTree>
    <p:extLst>
      <p:ext uri="{BB962C8B-B14F-4D97-AF65-F5344CB8AC3E}">
        <p14:creationId xmlns:p14="http://schemas.microsoft.com/office/powerpoint/2010/main" val="617150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51B1B-DA26-BCE9-ADBA-CEC61E8A2D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D69D4-B498-8FF2-0B86-7D58757AA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911974-E60B-D359-A917-0EB2FF1F58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8E0C4F-851E-C156-EC11-88D2525C47E9}"/>
              </a:ext>
            </a:extLst>
          </p:cNvPr>
          <p:cNvSpPr>
            <a:spLocks noGrp="1"/>
          </p:cNvSpPr>
          <p:nvPr>
            <p:ph type="sldNum" sz="quarter" idx="10"/>
          </p:nvPr>
        </p:nvSpPr>
        <p:spPr/>
        <p:txBody>
          <a:bodyPr/>
          <a:lstStyle/>
          <a:p>
            <a:fld id="{FDEAEF20-6CE8-4502-837C-32853D9FF222}" type="slidenum">
              <a:rPr lang="en-US" smtClean="0"/>
              <a:t>5</a:t>
            </a:fld>
            <a:endParaRPr lang="en-US" dirty="0"/>
          </a:p>
        </p:txBody>
      </p:sp>
    </p:spTree>
    <p:extLst>
      <p:ext uri="{BB962C8B-B14F-4D97-AF65-F5344CB8AC3E}">
        <p14:creationId xmlns:p14="http://schemas.microsoft.com/office/powerpoint/2010/main" val="1859969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4446D-BDF5-9BD1-7AF1-931CC9ED5D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024D94-3CC7-86F7-7C86-9B13847286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622FB7-A95E-9D90-3F03-DA4E0F449B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24E79B-7879-D2A4-C8B0-9BBCD702F073}"/>
              </a:ext>
            </a:extLst>
          </p:cNvPr>
          <p:cNvSpPr>
            <a:spLocks noGrp="1"/>
          </p:cNvSpPr>
          <p:nvPr>
            <p:ph type="sldNum" sz="quarter" idx="10"/>
          </p:nvPr>
        </p:nvSpPr>
        <p:spPr/>
        <p:txBody>
          <a:bodyPr/>
          <a:lstStyle/>
          <a:p>
            <a:fld id="{FDEAEF20-6CE8-4502-837C-32853D9FF222}" type="slidenum">
              <a:rPr lang="en-US" smtClean="0"/>
              <a:t>6</a:t>
            </a:fld>
            <a:endParaRPr lang="en-US" dirty="0"/>
          </a:p>
        </p:txBody>
      </p:sp>
    </p:spTree>
    <p:extLst>
      <p:ext uri="{BB962C8B-B14F-4D97-AF65-F5344CB8AC3E}">
        <p14:creationId xmlns:p14="http://schemas.microsoft.com/office/powerpoint/2010/main" val="511623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FE176-C109-34A1-C95D-3B59A28B98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9A2B9-72D8-A9B7-DD06-281E56CBA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92D41F-ECBD-BEE0-D401-EE972C12E4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A5EF5C-806A-75A9-9789-EB92D093C42B}"/>
              </a:ext>
            </a:extLst>
          </p:cNvPr>
          <p:cNvSpPr>
            <a:spLocks noGrp="1"/>
          </p:cNvSpPr>
          <p:nvPr>
            <p:ph type="sldNum" sz="quarter" idx="10"/>
          </p:nvPr>
        </p:nvSpPr>
        <p:spPr/>
        <p:txBody>
          <a:bodyPr/>
          <a:lstStyle/>
          <a:p>
            <a:fld id="{FDEAEF20-6CE8-4502-837C-32853D9FF222}" type="slidenum">
              <a:rPr lang="en-US" smtClean="0"/>
              <a:t>7</a:t>
            </a:fld>
            <a:endParaRPr lang="en-US" dirty="0"/>
          </a:p>
        </p:txBody>
      </p:sp>
    </p:spTree>
    <p:extLst>
      <p:ext uri="{BB962C8B-B14F-4D97-AF65-F5344CB8AC3E}">
        <p14:creationId xmlns:p14="http://schemas.microsoft.com/office/powerpoint/2010/main" val="1267498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EAEF20-6CE8-4502-837C-32853D9FF222}" type="slidenum">
              <a:rPr lang="en-US" smtClean="0"/>
              <a:t>8</a:t>
            </a:fld>
            <a:endParaRPr lang="en-US" dirty="0"/>
          </a:p>
        </p:txBody>
      </p:sp>
    </p:spTree>
    <p:extLst>
      <p:ext uri="{BB962C8B-B14F-4D97-AF65-F5344CB8AC3E}">
        <p14:creationId xmlns:p14="http://schemas.microsoft.com/office/powerpoint/2010/main" val="3082252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651790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2255495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245594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393769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121769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1399922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322508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26603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12932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18648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8BB00-4DDA-4428-9DA0-604496EBA28A}"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dirty="0"/>
          </a:p>
        </p:txBody>
      </p:sp>
    </p:spTree>
    <p:extLst>
      <p:ext uri="{BB962C8B-B14F-4D97-AF65-F5344CB8AC3E}">
        <p14:creationId xmlns:p14="http://schemas.microsoft.com/office/powerpoint/2010/main" val="261363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alpha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8BB00-4DDA-4428-9DA0-604496EBA28A}" type="datetimeFigureOut">
              <a:rPr lang="en-US" smtClean="0"/>
              <a:t>4/9/2026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0BFCA-176D-4976-AB0A-531B685E95A7}" type="slidenum">
              <a:rPr lang="en-US" smtClean="0"/>
              <a:t>‹#›</a:t>
            </a:fld>
            <a:endParaRPr lang="en-US" dirty="0"/>
          </a:p>
        </p:txBody>
      </p:sp>
    </p:spTree>
    <p:extLst>
      <p:ext uri="{BB962C8B-B14F-4D97-AF65-F5344CB8AC3E}">
        <p14:creationId xmlns:p14="http://schemas.microsoft.com/office/powerpoint/2010/main" val="42168928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skagitcounty.net/Departments/HumanServices/HomeConsort.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manthony@co.skagit.wa.u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1219200" y="5295900"/>
            <a:ext cx="6324600" cy="1333500"/>
          </a:xfrm>
        </p:spPr>
        <p:txBody>
          <a:bodyPr>
            <a:normAutofit/>
          </a:bodyPr>
          <a:lstStyle/>
          <a:p>
            <a:pPr algn="l">
              <a:spcBef>
                <a:spcPts val="0"/>
              </a:spcBef>
            </a:pPr>
            <a:r>
              <a:rPr lang="en-US" sz="2000" dirty="0">
                <a:solidFill>
                  <a:schemeClr val="tx2"/>
                </a:solidFill>
                <a:latin typeface="Franklin Gothic Book" panose="020B0503020102020204" pitchFamily="34" charset="0"/>
              </a:rPr>
              <a:t>Lead Agency: Skagit County Public Health</a:t>
            </a:r>
          </a:p>
          <a:p>
            <a:pPr algn="l">
              <a:spcBef>
                <a:spcPts val="0"/>
              </a:spcBef>
            </a:pPr>
            <a:r>
              <a:rPr lang="en-US" sz="2000" dirty="0">
                <a:solidFill>
                  <a:schemeClr val="tx2"/>
                </a:solidFill>
                <a:latin typeface="Franklin Gothic Book" panose="020B0503020102020204" pitchFamily="34" charset="0"/>
              </a:rPr>
              <a:t>Program Contacts: Madeleine Anthony </a:t>
            </a:r>
          </a:p>
          <a:p>
            <a:pPr algn="l">
              <a:spcBef>
                <a:spcPts val="0"/>
              </a:spcBef>
            </a:pPr>
            <a:r>
              <a:rPr lang="en-US" sz="2000" dirty="0">
                <a:solidFill>
                  <a:schemeClr val="tx2"/>
                </a:solidFill>
                <a:latin typeface="Franklin Gothic Book" panose="020B0503020102020204" pitchFamily="34" charset="0"/>
              </a:rPr>
              <a:t>April 27</a:t>
            </a:r>
            <a:r>
              <a:rPr lang="en-US" sz="2000" baseline="30000" dirty="0">
                <a:solidFill>
                  <a:schemeClr val="tx2"/>
                </a:solidFill>
                <a:latin typeface="Franklin Gothic Book" panose="020B0503020102020204" pitchFamily="34" charset="0"/>
              </a:rPr>
              <a:t>th</a:t>
            </a:r>
            <a:r>
              <a:rPr lang="en-US" sz="2000" dirty="0">
                <a:solidFill>
                  <a:schemeClr val="tx2"/>
                </a:solidFill>
                <a:latin typeface="Franklin Gothic Book" panose="020B0503020102020204" pitchFamily="34" charset="0"/>
              </a:rPr>
              <a:t>, 2026</a:t>
            </a:r>
          </a:p>
        </p:txBody>
      </p:sp>
      <p:sp>
        <p:nvSpPr>
          <p:cNvPr id="4" name="Rectangle 3"/>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
        <p:nvSpPr>
          <p:cNvPr id="14" name="Title 1"/>
          <p:cNvSpPr txBox="1">
            <a:spLocks/>
          </p:cNvSpPr>
          <p:nvPr/>
        </p:nvSpPr>
        <p:spPr>
          <a:xfrm>
            <a:off x="1143000" y="3276600"/>
            <a:ext cx="7772400" cy="136207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a:latin typeface="Franklin Gothic Medium" panose="020B0603020102020204" pitchFamily="34" charset="0"/>
              </a:rPr>
              <a:t>2026 </a:t>
            </a:r>
            <a:r>
              <a:rPr lang="en-US" sz="3600" dirty="0">
                <a:latin typeface="Franklin Gothic Medium" panose="020B0603020102020204" pitchFamily="34" charset="0"/>
              </a:rPr>
              <a:t>Annual Action Plan </a:t>
            </a:r>
          </a:p>
          <a:p>
            <a:r>
              <a:rPr lang="en-US" sz="3600" dirty="0">
                <a:latin typeface="Franklin Gothic Medium" panose="020B0603020102020204" pitchFamily="34" charset="0"/>
              </a:rPr>
              <a:t>Public Hearing</a:t>
            </a:r>
          </a:p>
        </p:txBody>
      </p:sp>
      <p:sp>
        <p:nvSpPr>
          <p:cNvPr id="15" name="Text Placeholder 2"/>
          <p:cNvSpPr txBox="1">
            <a:spLocks/>
          </p:cNvSpPr>
          <p:nvPr/>
        </p:nvSpPr>
        <p:spPr>
          <a:xfrm>
            <a:off x="1387642" y="2133600"/>
            <a:ext cx="7772400" cy="200581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2800" dirty="0">
                <a:solidFill>
                  <a:schemeClr val="bg1">
                    <a:lumMod val="50000"/>
                  </a:schemeClr>
                </a:solidFill>
                <a:latin typeface="Franklin Gothic Book" panose="020B0503020102020204" pitchFamily="34" charset="0"/>
              </a:rPr>
              <a:t>	       Skagit County HOME Consortium</a:t>
            </a:r>
          </a:p>
        </p:txBody>
      </p:sp>
      <p:pic>
        <p:nvPicPr>
          <p:cNvPr id="6" name="Picture 5" descr="Logo&#10;&#10;Description automatically generated">
            <a:extLst>
              <a:ext uri="{FF2B5EF4-FFF2-40B4-BE49-F238E27FC236}">
                <a16:creationId xmlns:a16="http://schemas.microsoft.com/office/drawing/2014/main" id="{4E95345B-353D-A9B3-C1BA-480BE206FC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5100" y="389871"/>
            <a:ext cx="4648200" cy="1476400"/>
          </a:xfrm>
          <a:prstGeom prst="rect">
            <a:avLst/>
          </a:prstGeom>
        </p:spPr>
      </p:pic>
    </p:spTree>
    <p:extLst>
      <p:ext uri="{BB962C8B-B14F-4D97-AF65-F5344CB8AC3E}">
        <p14:creationId xmlns:p14="http://schemas.microsoft.com/office/powerpoint/2010/main" val="371903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04777" y="304800"/>
            <a:ext cx="8229600" cy="1143000"/>
          </a:xfrm>
        </p:spPr>
        <p:txBody>
          <a:bodyPr>
            <a:normAutofit/>
          </a:bodyPr>
          <a:lstStyle/>
          <a:p>
            <a:pPr algn="l"/>
            <a:r>
              <a:rPr lang="en-US" dirty="0">
                <a:latin typeface="Franklin Gothic Medium" panose="020B0603020102020204" pitchFamily="34" charset="0"/>
              </a:rPr>
              <a:t>What is the Action Plan?</a:t>
            </a:r>
          </a:p>
        </p:txBody>
      </p:sp>
      <p:sp>
        <p:nvSpPr>
          <p:cNvPr id="3" name="Content Placeholder 2"/>
          <p:cNvSpPr>
            <a:spLocks noGrp="1"/>
          </p:cNvSpPr>
          <p:nvPr>
            <p:ph idx="1"/>
          </p:nvPr>
        </p:nvSpPr>
        <p:spPr>
          <a:xfrm>
            <a:off x="1004777" y="1668388"/>
            <a:ext cx="8229600" cy="4525963"/>
          </a:xfrm>
        </p:spPr>
        <p:txBody>
          <a:bodyPr>
            <a:normAutofit/>
          </a:bodyPr>
          <a:lstStyle/>
          <a:p>
            <a:r>
              <a:rPr lang="en-US" sz="2800" dirty="0"/>
              <a:t>A component of the five-year Consolidated Plan (FY 2023-2027).</a:t>
            </a:r>
          </a:p>
          <a:p>
            <a:r>
              <a:rPr lang="en-US" sz="2800" dirty="0"/>
              <a:t>Updated annually to set goals and anticipated outcomes for the upcoming program year.</a:t>
            </a:r>
          </a:p>
          <a:p>
            <a:r>
              <a:rPr lang="en-US" sz="2800" dirty="0"/>
              <a:t>Gives the public and stakeholders another opportunity to be involved and get an update on the program.</a:t>
            </a:r>
          </a:p>
        </p:txBody>
      </p:sp>
      <p:sp>
        <p:nvSpPr>
          <p:cNvPr id="4" name="Rectangle 3"/>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Tree>
    <p:extLst>
      <p:ext uri="{BB962C8B-B14F-4D97-AF65-F5344CB8AC3E}">
        <p14:creationId xmlns:p14="http://schemas.microsoft.com/office/powerpoint/2010/main" val="1761330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04777" y="304799"/>
            <a:ext cx="8229600" cy="1951029"/>
          </a:xfrm>
        </p:spPr>
        <p:txBody>
          <a:bodyPr>
            <a:normAutofit fontScale="90000"/>
          </a:bodyPr>
          <a:lstStyle/>
          <a:p>
            <a:pPr algn="l"/>
            <a:br>
              <a:rPr lang="en-US" dirty="0">
                <a:latin typeface="Franklin Gothic Medium" panose="020B0603020102020204" pitchFamily="34" charset="0"/>
              </a:rPr>
            </a:br>
            <a:r>
              <a:rPr lang="en-US" dirty="0">
                <a:latin typeface="Franklin Gothic Medium" panose="020B0603020102020204" pitchFamily="34" charset="0"/>
              </a:rPr>
              <a:t>2026 Allocations </a:t>
            </a:r>
            <a:br>
              <a:rPr lang="en-US" dirty="0">
                <a:latin typeface="Franklin Gothic Medium" panose="020B0603020102020204" pitchFamily="34" charset="0"/>
              </a:rPr>
            </a:br>
            <a:br>
              <a:rPr lang="en-US" dirty="0">
                <a:latin typeface="Franklin Gothic Medium" panose="020B0603020102020204" pitchFamily="34" charset="0"/>
              </a:rPr>
            </a:br>
            <a:r>
              <a:rPr lang="en-US" dirty="0">
                <a:latin typeface="Franklin Gothic Medium" panose="020B0603020102020204" pitchFamily="34" charset="0"/>
              </a:rPr>
              <a:t>	</a:t>
            </a:r>
            <a:r>
              <a:rPr lang="en-US" sz="3100" b="1" dirty="0"/>
              <a:t>2026 Award Total:   $831,658.49</a:t>
            </a:r>
            <a:br>
              <a:rPr lang="en-US" b="1" dirty="0"/>
            </a:br>
            <a:endParaRPr lang="en-US" dirty="0">
              <a:latin typeface="Franklin Gothic Medium" panose="020B0603020102020204" pitchFamily="34" charset="0"/>
            </a:endParaRPr>
          </a:p>
        </p:txBody>
      </p:sp>
      <p:sp>
        <p:nvSpPr>
          <p:cNvPr id="3" name="Content Placeholder 2"/>
          <p:cNvSpPr>
            <a:spLocks noGrp="1"/>
          </p:cNvSpPr>
          <p:nvPr>
            <p:ph idx="1"/>
          </p:nvPr>
        </p:nvSpPr>
        <p:spPr>
          <a:xfrm>
            <a:off x="585611" y="2733233"/>
            <a:ext cx="8534400" cy="4525963"/>
          </a:xfrm>
        </p:spPr>
        <p:txBody>
          <a:bodyPr>
            <a:normAutofit/>
          </a:bodyPr>
          <a:lstStyle/>
          <a:p>
            <a:pPr lvl="1">
              <a:buFont typeface="Arial" panose="020B0604020202020204" pitchFamily="34" charset="0"/>
              <a:buChar char="•"/>
            </a:pPr>
            <a:r>
              <a:rPr lang="en-US" dirty="0"/>
              <a:t>40% 	Consortium Housing Dev.        $ 332,663.40 </a:t>
            </a:r>
          </a:p>
          <a:p>
            <a:pPr lvl="1">
              <a:buFont typeface="Arial" panose="020B0604020202020204" pitchFamily="34" charset="0"/>
              <a:buChar char="•"/>
            </a:pPr>
            <a:r>
              <a:rPr lang="en-US" dirty="0"/>
              <a:t>15%	CHDO Development	        $ 124,749.77</a:t>
            </a:r>
          </a:p>
          <a:p>
            <a:pPr lvl="1">
              <a:buFont typeface="Arial" panose="020B0604020202020204" pitchFamily="34" charset="0"/>
              <a:buChar char="•"/>
            </a:pPr>
            <a:r>
              <a:rPr lang="en-US" dirty="0"/>
              <a:t>35%	TBRA				        $ 291,080.47</a:t>
            </a:r>
          </a:p>
          <a:p>
            <a:pPr lvl="1">
              <a:buFont typeface="Arial" panose="020B0604020202020204" pitchFamily="34" charset="0"/>
              <a:buChar char="•"/>
            </a:pPr>
            <a:r>
              <a:rPr lang="en-US" dirty="0"/>
              <a:t>10% 	Administration		        $ 83,165.85</a:t>
            </a:r>
          </a:p>
          <a:p>
            <a:pPr lvl="1">
              <a:buFont typeface="Arial" panose="020B0604020202020204" pitchFamily="34" charset="0"/>
              <a:buChar char="•"/>
            </a:pPr>
            <a:endParaRPr lang="en-US" dirty="0"/>
          </a:p>
          <a:p>
            <a:pPr marL="457200" lvl="1" indent="0">
              <a:buNone/>
            </a:pPr>
            <a:endParaRPr lang="en-US" b="1" dirty="0"/>
          </a:p>
          <a:p>
            <a:pPr marL="457200" lvl="1" indent="0">
              <a:buNone/>
            </a:pPr>
            <a:endParaRPr lang="en-US" b="1" dirty="0"/>
          </a:p>
        </p:txBody>
      </p:sp>
      <p:sp>
        <p:nvSpPr>
          <p:cNvPr id="4" name="Rectangle 3"/>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Tree>
    <p:extLst>
      <p:ext uri="{BB962C8B-B14F-4D97-AF65-F5344CB8AC3E}">
        <p14:creationId xmlns:p14="http://schemas.microsoft.com/office/powerpoint/2010/main" val="1675353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04777" y="304800"/>
            <a:ext cx="8229600" cy="1143000"/>
          </a:xfrm>
        </p:spPr>
        <p:txBody>
          <a:bodyPr>
            <a:normAutofit/>
          </a:bodyPr>
          <a:lstStyle/>
          <a:p>
            <a:pPr algn="l"/>
            <a:r>
              <a:rPr lang="en-US" dirty="0">
                <a:latin typeface="Franklin Gothic Medium" panose="020B0603020102020204" pitchFamily="34" charset="0"/>
              </a:rPr>
              <a:t>2025 Action Plan Goals</a:t>
            </a:r>
          </a:p>
        </p:txBody>
      </p:sp>
      <p:sp>
        <p:nvSpPr>
          <p:cNvPr id="3" name="Content Placeholder 2"/>
          <p:cNvSpPr>
            <a:spLocks noGrp="1"/>
          </p:cNvSpPr>
          <p:nvPr>
            <p:ph idx="1"/>
          </p:nvPr>
        </p:nvSpPr>
        <p:spPr>
          <a:xfrm>
            <a:off x="1004777" y="1600201"/>
            <a:ext cx="8229600" cy="4594150"/>
          </a:xfrm>
        </p:spPr>
        <p:txBody>
          <a:bodyPr>
            <a:normAutofit/>
          </a:bodyPr>
          <a:lstStyle/>
          <a:p>
            <a:r>
              <a:rPr lang="en-US" dirty="0"/>
              <a:t>Consortium Housing Development</a:t>
            </a:r>
          </a:p>
          <a:p>
            <a:r>
              <a:rPr lang="en-US" dirty="0"/>
              <a:t>End Homelessness</a:t>
            </a:r>
          </a:p>
          <a:p>
            <a:pPr lvl="1"/>
            <a:r>
              <a:rPr lang="en-US" sz="2400" dirty="0"/>
              <a:t>Provide rental assistance (TBRA) to 18 households who are homeless/at risk of homelessness </a:t>
            </a:r>
          </a:p>
          <a:p>
            <a:r>
              <a:rPr lang="en-US" dirty="0"/>
              <a:t>CHDO Development</a:t>
            </a:r>
          </a:p>
          <a:p>
            <a:r>
              <a:rPr lang="en-US" dirty="0"/>
              <a:t>Administration &amp; Planning</a:t>
            </a:r>
          </a:p>
          <a:p>
            <a:pPr marL="457200" lvl="1" indent="0">
              <a:buNone/>
            </a:pPr>
            <a:endParaRPr lang="en-US" dirty="0"/>
          </a:p>
          <a:p>
            <a:pPr marL="457200" lvl="1" indent="0">
              <a:buNone/>
            </a:pPr>
            <a:endParaRPr lang="en-US" dirty="0"/>
          </a:p>
        </p:txBody>
      </p:sp>
      <p:sp>
        <p:nvSpPr>
          <p:cNvPr id="4" name="Rectangle 3"/>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Tree>
    <p:extLst>
      <p:ext uri="{BB962C8B-B14F-4D97-AF65-F5344CB8AC3E}">
        <p14:creationId xmlns:p14="http://schemas.microsoft.com/office/powerpoint/2010/main" val="242786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2BE63-1465-A448-7565-D44B6BBF6675}"/>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9665E29-B399-41D2-D542-F94096C289BD}"/>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57C84B5-5B64-1E7B-AC95-9DCF21E2079B}"/>
              </a:ext>
            </a:extLst>
          </p:cNvPr>
          <p:cNvSpPr>
            <a:spLocks noGrp="1"/>
          </p:cNvSpPr>
          <p:nvPr>
            <p:ph type="title"/>
          </p:nvPr>
        </p:nvSpPr>
        <p:spPr>
          <a:xfrm>
            <a:off x="1004777" y="304800"/>
            <a:ext cx="8229600" cy="1295400"/>
          </a:xfrm>
        </p:spPr>
        <p:txBody>
          <a:bodyPr>
            <a:normAutofit/>
          </a:bodyPr>
          <a:lstStyle/>
          <a:p>
            <a:pPr algn="l"/>
            <a:r>
              <a:rPr lang="en-US" sz="3200" dirty="0">
                <a:latin typeface="Franklin Gothic Medium" panose="020B0603020102020204" pitchFamily="34" charset="0"/>
              </a:rPr>
              <a:t>Tenant Based Rental Assistance- TBRA</a:t>
            </a:r>
            <a:endParaRPr lang="en-US" sz="240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7543C253-E807-A86A-E152-8325276C7C6B}"/>
              </a:ext>
            </a:extLst>
          </p:cNvPr>
          <p:cNvSpPr>
            <a:spLocks noGrp="1"/>
          </p:cNvSpPr>
          <p:nvPr>
            <p:ph idx="1"/>
          </p:nvPr>
        </p:nvSpPr>
        <p:spPr>
          <a:xfrm>
            <a:off x="1047750" y="1828801"/>
            <a:ext cx="7943850" cy="3517880"/>
          </a:xfrm>
        </p:spPr>
        <p:txBody>
          <a:bodyPr>
            <a:normAutofit/>
          </a:bodyPr>
          <a:lstStyle/>
          <a:p>
            <a:pPr lvl="1">
              <a:buFont typeface="Arial" panose="020B0604020202020204" pitchFamily="34" charset="0"/>
              <a:buChar char="•"/>
            </a:pPr>
            <a:r>
              <a:rPr lang="en-US" sz="2400" dirty="0"/>
              <a:t>Households enrolled directly from Coordinated Entry in all 3 Consortium Regions</a:t>
            </a:r>
          </a:p>
          <a:p>
            <a:pPr lvl="1">
              <a:buFont typeface="Arial" panose="020B0604020202020204" pitchFamily="34" charset="0"/>
              <a:buChar char="•"/>
            </a:pPr>
            <a:r>
              <a:rPr lang="en-US" sz="2400" dirty="0"/>
              <a:t>Rental Assistance typically 2 years, can be extended</a:t>
            </a:r>
            <a:endParaRPr lang="en-US" sz="2000" dirty="0"/>
          </a:p>
          <a:p>
            <a:pPr lvl="1">
              <a:buFont typeface="Arial" panose="020B0604020202020204" pitchFamily="34" charset="0"/>
              <a:buChar char="•"/>
            </a:pPr>
            <a:r>
              <a:rPr lang="en-US" sz="2400" dirty="0"/>
              <a:t>Progressive Engagement case management </a:t>
            </a:r>
          </a:p>
          <a:p>
            <a:pPr lvl="1">
              <a:buFont typeface="Arial" panose="020B0604020202020204" pitchFamily="34" charset="0"/>
              <a:buChar char="•"/>
            </a:pPr>
            <a:r>
              <a:rPr lang="en-US" sz="2400" dirty="0"/>
              <a:t>Allocations determined by formula </a:t>
            </a:r>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p:txBody>
      </p:sp>
      <p:sp>
        <p:nvSpPr>
          <p:cNvPr id="4" name="Rectangle 3">
            <a:extLst>
              <a:ext uri="{FF2B5EF4-FFF2-40B4-BE49-F238E27FC236}">
                <a16:creationId xmlns:a16="http://schemas.microsoft.com/office/drawing/2014/main" id="{E017EC2F-A0C9-9533-0072-1FB8BD80DE7D}"/>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63A61004-F7C9-571C-48A4-74FA0335BA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
        <p:nvSpPr>
          <p:cNvPr id="7" name="TextBox 6">
            <a:extLst>
              <a:ext uri="{FF2B5EF4-FFF2-40B4-BE49-F238E27FC236}">
                <a16:creationId xmlns:a16="http://schemas.microsoft.com/office/drawing/2014/main" id="{DF99E796-3EE4-5C62-9B2B-C37B5E19EC8A}"/>
              </a:ext>
            </a:extLst>
          </p:cNvPr>
          <p:cNvSpPr txBox="1"/>
          <p:nvPr/>
        </p:nvSpPr>
        <p:spPr>
          <a:xfrm>
            <a:off x="1447800" y="4049048"/>
            <a:ext cx="7315200" cy="646331"/>
          </a:xfrm>
          <a:prstGeom prst="rect">
            <a:avLst/>
          </a:prstGeom>
          <a:noFill/>
        </p:spPr>
        <p:txBody>
          <a:bodyPr wrap="square" rtlCol="0">
            <a:spAutoFit/>
          </a:bodyPr>
          <a:lstStyle/>
          <a:p>
            <a:endParaRPr lang="en-US" dirty="0"/>
          </a:p>
          <a:p>
            <a:endParaRPr lang="en-US" dirty="0"/>
          </a:p>
        </p:txBody>
      </p:sp>
      <p:graphicFrame>
        <p:nvGraphicFramePr>
          <p:cNvPr id="8" name="Table 7">
            <a:extLst>
              <a:ext uri="{FF2B5EF4-FFF2-40B4-BE49-F238E27FC236}">
                <a16:creationId xmlns:a16="http://schemas.microsoft.com/office/drawing/2014/main" id="{DD7B4FB3-D2B9-AD3F-4BD4-D1B464F320B4}"/>
              </a:ext>
            </a:extLst>
          </p:cNvPr>
          <p:cNvGraphicFramePr>
            <a:graphicFrameLocks noGrp="1"/>
          </p:cNvGraphicFramePr>
          <p:nvPr>
            <p:extLst>
              <p:ext uri="{D42A27DB-BD31-4B8C-83A1-F6EECF244321}">
                <p14:modId xmlns:p14="http://schemas.microsoft.com/office/powerpoint/2010/main" val="1155394614"/>
              </p:ext>
            </p:extLst>
          </p:nvPr>
        </p:nvGraphicFramePr>
        <p:xfrm>
          <a:off x="2971800" y="4319260"/>
          <a:ext cx="3810000" cy="118872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648960380"/>
                    </a:ext>
                  </a:extLst>
                </a:gridCol>
                <a:gridCol w="1905000">
                  <a:extLst>
                    <a:ext uri="{9D8B030D-6E8A-4147-A177-3AD203B41FA5}">
                      <a16:colId xmlns:a16="http://schemas.microsoft.com/office/drawing/2014/main" val="1424771932"/>
                    </a:ext>
                  </a:extLst>
                </a:gridCol>
              </a:tblGrid>
              <a:tr h="370840">
                <a:tc>
                  <a:txBody>
                    <a:bodyPr/>
                    <a:lstStyle/>
                    <a:p>
                      <a:r>
                        <a:rPr lang="en-US" sz="2000" b="1" dirty="0">
                          <a:solidFill>
                            <a:schemeClr val="tx1"/>
                          </a:solidFill>
                        </a:rPr>
                        <a:t>Skagit TBRA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1" dirty="0">
                          <a:solidFill>
                            <a:schemeClr val="tx1"/>
                          </a:solidFill>
                        </a:rPr>
                        <a:t>$124,749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1275489"/>
                  </a:ext>
                </a:extLst>
              </a:tr>
              <a:tr h="370840">
                <a:tc>
                  <a:txBody>
                    <a:bodyPr/>
                    <a:lstStyle/>
                    <a:p>
                      <a:r>
                        <a:rPr lang="en-US" sz="2000" b="1" dirty="0"/>
                        <a:t>Whatcom TBRA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1" dirty="0"/>
                        <a:t>$99,799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1051822"/>
                  </a:ext>
                </a:extLst>
              </a:tr>
              <a:tr h="370840">
                <a:tc>
                  <a:txBody>
                    <a:bodyPr/>
                    <a:lstStyle/>
                    <a:p>
                      <a:r>
                        <a:rPr lang="en-US" sz="2000" b="1" dirty="0"/>
                        <a:t>Island TBRA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1" dirty="0"/>
                        <a:t>$66,533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968523"/>
                  </a:ext>
                </a:extLst>
              </a:tr>
            </a:tbl>
          </a:graphicData>
        </a:graphic>
      </p:graphicFrame>
    </p:spTree>
    <p:extLst>
      <p:ext uri="{BB962C8B-B14F-4D97-AF65-F5344CB8AC3E}">
        <p14:creationId xmlns:p14="http://schemas.microsoft.com/office/powerpoint/2010/main" val="4247275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C5558-519A-8123-0689-16F445F4F6CA}"/>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12CA2C80-E266-8273-E69D-51964C2EBB22}"/>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DBA5144-B7CA-9AC0-BD55-EF7850C7D365}"/>
              </a:ext>
            </a:extLst>
          </p:cNvPr>
          <p:cNvSpPr>
            <a:spLocks noGrp="1"/>
          </p:cNvSpPr>
          <p:nvPr>
            <p:ph type="title"/>
          </p:nvPr>
        </p:nvSpPr>
        <p:spPr>
          <a:xfrm>
            <a:off x="1004777" y="304800"/>
            <a:ext cx="8229600" cy="1295400"/>
          </a:xfrm>
        </p:spPr>
        <p:txBody>
          <a:bodyPr>
            <a:normAutofit/>
          </a:bodyPr>
          <a:lstStyle/>
          <a:p>
            <a:pPr algn="l"/>
            <a:r>
              <a:rPr lang="en-US" sz="3200" dirty="0">
                <a:latin typeface="Franklin Gothic Medium" panose="020B0603020102020204" pitchFamily="34" charset="0"/>
              </a:rPr>
              <a:t>Development project</a:t>
            </a:r>
            <a:endParaRPr lang="en-US" sz="240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993703F6-D85A-7BC3-F508-BD421EC41065}"/>
              </a:ext>
            </a:extLst>
          </p:cNvPr>
          <p:cNvSpPr>
            <a:spLocks noGrp="1"/>
          </p:cNvSpPr>
          <p:nvPr>
            <p:ph idx="1"/>
          </p:nvPr>
        </p:nvSpPr>
        <p:spPr>
          <a:xfrm>
            <a:off x="1047750" y="1828801"/>
            <a:ext cx="7943850" cy="3517880"/>
          </a:xfrm>
        </p:spPr>
        <p:txBody>
          <a:bodyPr>
            <a:normAutofit/>
          </a:bodyPr>
          <a:lstStyle/>
          <a:p>
            <a:pPr lvl="1">
              <a:buFont typeface="Arial" panose="020B0604020202020204" pitchFamily="34" charset="0"/>
              <a:buChar char="•"/>
            </a:pPr>
            <a:r>
              <a:rPr lang="en-US" sz="2400" dirty="0"/>
              <a:t>No applications received yet </a:t>
            </a:r>
          </a:p>
          <a:p>
            <a:pPr lvl="1">
              <a:buFont typeface="Arial" panose="020B0604020202020204" pitchFamily="34" charset="0"/>
              <a:buChar char="•"/>
            </a:pPr>
            <a:r>
              <a:rPr lang="en-US" sz="2400" dirty="0"/>
              <a:t>NOFA Extended to June 26</a:t>
            </a:r>
            <a:r>
              <a:rPr lang="en-US" sz="2400" baseline="30000" dirty="0"/>
              <a:t>th </a:t>
            </a:r>
            <a:endParaRPr lang="en-US" sz="2000" dirty="0"/>
          </a:p>
          <a:p>
            <a:pPr lvl="1">
              <a:buFont typeface="Arial" panose="020B0604020202020204" pitchFamily="34" charset="0"/>
              <a:buChar char="•"/>
            </a:pPr>
            <a:r>
              <a:rPr lang="en-US" sz="2400" dirty="0"/>
              <a:t>Funds are still allocated to these categories, can roll over into future years to provide larger NOFA fund</a:t>
            </a:r>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p:txBody>
      </p:sp>
      <p:sp>
        <p:nvSpPr>
          <p:cNvPr id="4" name="Rectangle 3">
            <a:extLst>
              <a:ext uri="{FF2B5EF4-FFF2-40B4-BE49-F238E27FC236}">
                <a16:creationId xmlns:a16="http://schemas.microsoft.com/office/drawing/2014/main" id="{0A763936-B339-FD07-9874-9752E713EE65}"/>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4DD32816-57ED-8FA5-CAD7-399FF39B8C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
        <p:nvSpPr>
          <p:cNvPr id="7" name="TextBox 6">
            <a:extLst>
              <a:ext uri="{FF2B5EF4-FFF2-40B4-BE49-F238E27FC236}">
                <a16:creationId xmlns:a16="http://schemas.microsoft.com/office/drawing/2014/main" id="{84BE74F5-76BE-8FA3-6DAB-B5E1012E4ECD}"/>
              </a:ext>
            </a:extLst>
          </p:cNvPr>
          <p:cNvSpPr txBox="1"/>
          <p:nvPr/>
        </p:nvSpPr>
        <p:spPr>
          <a:xfrm>
            <a:off x="1447800" y="4049048"/>
            <a:ext cx="7943850" cy="1292662"/>
          </a:xfrm>
          <a:prstGeom prst="rect">
            <a:avLst/>
          </a:prstGeom>
          <a:noFill/>
        </p:spPr>
        <p:txBody>
          <a:bodyPr wrap="square" rtlCol="0">
            <a:spAutoFit/>
          </a:bodyPr>
          <a:lstStyle/>
          <a:p>
            <a:pPr marL="285750" indent="-285750">
              <a:buFont typeface="Arial" panose="020B0604020202020204" pitchFamily="34" charset="0"/>
              <a:buChar char="•"/>
            </a:pPr>
            <a:r>
              <a:rPr lang="en-US" sz="2400" dirty="0"/>
              <a:t>NOFA materials and updates can be found online:</a:t>
            </a:r>
          </a:p>
          <a:p>
            <a:r>
              <a:rPr lang="en-US" dirty="0">
                <a:hlinkClick r:id="rId4"/>
              </a:rPr>
              <a:t>https://www.skagitcounty.net/Departments/HumanServices/HomeConsort.htm</a:t>
            </a:r>
            <a:r>
              <a:rPr lang="en-US" dirty="0"/>
              <a:t> </a:t>
            </a:r>
          </a:p>
          <a:p>
            <a:endParaRPr lang="en-US" dirty="0"/>
          </a:p>
          <a:p>
            <a:endParaRPr lang="en-US" dirty="0"/>
          </a:p>
        </p:txBody>
      </p:sp>
    </p:spTree>
    <p:extLst>
      <p:ext uri="{BB962C8B-B14F-4D97-AF65-F5344CB8AC3E}">
        <p14:creationId xmlns:p14="http://schemas.microsoft.com/office/powerpoint/2010/main" val="3244085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935F7-E269-7E54-25F6-6D577CBB018E}"/>
            </a:ext>
          </a:extLst>
        </p:cNvPr>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C64EECDD-D1CB-2BFB-0D66-338FB6DECB48}"/>
              </a:ext>
            </a:extLst>
          </p:cNvPr>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9F235E7-2545-A05D-F528-A5BE775FB131}"/>
              </a:ext>
            </a:extLst>
          </p:cNvPr>
          <p:cNvSpPr>
            <a:spLocks noGrp="1"/>
          </p:cNvSpPr>
          <p:nvPr>
            <p:ph type="title"/>
          </p:nvPr>
        </p:nvSpPr>
        <p:spPr>
          <a:xfrm>
            <a:off x="1004777" y="304800"/>
            <a:ext cx="8229600" cy="1295400"/>
          </a:xfrm>
        </p:spPr>
        <p:txBody>
          <a:bodyPr>
            <a:normAutofit/>
          </a:bodyPr>
          <a:lstStyle/>
          <a:p>
            <a:pPr algn="l"/>
            <a:r>
              <a:rPr lang="en-US" sz="3200" dirty="0">
                <a:latin typeface="Franklin Gothic Medium" panose="020B0603020102020204" pitchFamily="34" charset="0"/>
              </a:rPr>
              <a:t>Development Projects Currently in Progress</a:t>
            </a:r>
            <a:endParaRPr lang="en-US" sz="2400" dirty="0">
              <a:latin typeface="Franklin Gothic Medium" panose="020B0603020102020204" pitchFamily="34" charset="0"/>
            </a:endParaRPr>
          </a:p>
        </p:txBody>
      </p:sp>
      <p:sp>
        <p:nvSpPr>
          <p:cNvPr id="3" name="Content Placeholder 2">
            <a:extLst>
              <a:ext uri="{FF2B5EF4-FFF2-40B4-BE49-F238E27FC236}">
                <a16:creationId xmlns:a16="http://schemas.microsoft.com/office/drawing/2014/main" id="{2D34F321-956D-ADDE-25BD-BAAAA8FA2307}"/>
              </a:ext>
            </a:extLst>
          </p:cNvPr>
          <p:cNvSpPr>
            <a:spLocks noGrp="1"/>
          </p:cNvSpPr>
          <p:nvPr>
            <p:ph idx="1"/>
          </p:nvPr>
        </p:nvSpPr>
        <p:spPr>
          <a:xfrm>
            <a:off x="1004777" y="1371600"/>
            <a:ext cx="7986823" cy="3975081"/>
          </a:xfrm>
        </p:spPr>
        <p:txBody>
          <a:bodyPr>
            <a:normAutofit fontScale="55000" lnSpcReduction="20000"/>
          </a:bodyPr>
          <a:lstStyle/>
          <a:p>
            <a:pPr lvl="1">
              <a:buFont typeface="Arial" panose="020B0604020202020204" pitchFamily="34" charset="0"/>
              <a:buChar char="•"/>
            </a:pPr>
            <a:r>
              <a:rPr lang="en-US" sz="2900" dirty="0" err="1"/>
              <a:t>Kulshan</a:t>
            </a:r>
            <a:r>
              <a:rPr lang="en-US" sz="2900" dirty="0"/>
              <a:t> View- Community Action of Skagit County</a:t>
            </a:r>
          </a:p>
          <a:p>
            <a:pPr lvl="2"/>
            <a:r>
              <a:rPr lang="en-US" sz="2000" dirty="0"/>
              <a:t>24 affordable rental units</a:t>
            </a:r>
          </a:p>
          <a:p>
            <a:pPr lvl="2"/>
            <a:r>
              <a:rPr lang="en-US" sz="2000" dirty="0"/>
              <a:t>Mount Vernon, Skagit County</a:t>
            </a:r>
          </a:p>
          <a:p>
            <a:pPr lvl="2"/>
            <a:r>
              <a:rPr lang="en-US" sz="2000" dirty="0"/>
              <a:t>24 total units: 7 1-bed units, 12 2-bed units, 5 3-bed units</a:t>
            </a:r>
          </a:p>
          <a:p>
            <a:pPr lvl="2"/>
            <a:r>
              <a:rPr lang="en-US" sz="2000" dirty="0"/>
              <a:t>6 set aside for homeless families (McKinney Vento, CE, or FCS referrals</a:t>
            </a:r>
          </a:p>
          <a:p>
            <a:pPr lvl="2"/>
            <a:r>
              <a:rPr lang="en-US" sz="2000" dirty="0"/>
              <a:t>Remaining units for low-income families, farmworkers, or those with special disability related needs</a:t>
            </a:r>
          </a:p>
          <a:p>
            <a:pPr lvl="2"/>
            <a:r>
              <a:rPr lang="en-US" sz="2000" dirty="0"/>
              <a:t>7 units: 30% AMI, 12 units: 50% AMI, 5 units: 60% AMI</a:t>
            </a:r>
          </a:p>
          <a:p>
            <a:pPr lvl="2"/>
            <a:r>
              <a:rPr lang="en-US" sz="2000" dirty="0"/>
              <a:t>New CHDO</a:t>
            </a:r>
          </a:p>
          <a:p>
            <a:pPr lvl="1">
              <a:buFont typeface="Arial" panose="020B0604020202020204" pitchFamily="34" charset="0"/>
              <a:buChar char="•"/>
            </a:pPr>
            <a:r>
              <a:rPr lang="en-US" sz="2900" dirty="0"/>
              <a:t>Generations Place- Island Roots Housing</a:t>
            </a:r>
          </a:p>
          <a:p>
            <a:pPr lvl="2"/>
            <a:r>
              <a:rPr lang="en-US" sz="2200" dirty="0"/>
              <a:t>14 units of affordable rental housing</a:t>
            </a:r>
          </a:p>
          <a:p>
            <a:pPr lvl="2"/>
            <a:r>
              <a:rPr lang="en-US" sz="2200" dirty="0"/>
              <a:t>Langley, Whidbey Island</a:t>
            </a:r>
          </a:p>
          <a:p>
            <a:pPr lvl="2"/>
            <a:r>
              <a:rPr lang="en-US" sz="2200" dirty="0"/>
              <a:t>60 &amp; 80% AMI, 2 and 3 bedrooms</a:t>
            </a:r>
          </a:p>
          <a:p>
            <a:pPr lvl="2"/>
            <a:r>
              <a:rPr lang="en-US" sz="2200" dirty="0"/>
              <a:t>New CHDO</a:t>
            </a:r>
          </a:p>
          <a:p>
            <a:pPr lvl="1">
              <a:buFont typeface="Arial" panose="020B0604020202020204" pitchFamily="34" charset="0"/>
              <a:buChar char="•"/>
            </a:pPr>
            <a:endParaRPr lang="en-US" sz="2400" dirty="0">
              <a:ea typeface="Calibri" panose="020F0502020204030204" pitchFamily="34" charset="0"/>
              <a:cs typeface="Calibri" panose="020F0502020204030204" pitchFamily="34" charset="0"/>
            </a:endParaRPr>
          </a:p>
          <a:p>
            <a:pPr lvl="1">
              <a:buFont typeface="Arial" panose="020B0604020202020204" pitchFamily="34" charset="0"/>
              <a:buChar char="•"/>
            </a:pPr>
            <a:r>
              <a:rPr lang="en-US" sz="2900" dirty="0">
                <a:ea typeface="Calibri" panose="020F0502020204030204" pitchFamily="34" charset="0"/>
                <a:cs typeface="Calibri" panose="020F0502020204030204" pitchFamily="34" charset="0"/>
              </a:rPr>
              <a:t>VOA North- Volunteers of America</a:t>
            </a:r>
          </a:p>
          <a:p>
            <a:pPr lvl="2"/>
            <a:r>
              <a:rPr lang="en-US" sz="2000" dirty="0"/>
              <a:t>42 affordable rental units </a:t>
            </a:r>
          </a:p>
          <a:p>
            <a:pPr lvl="2"/>
            <a:r>
              <a:rPr lang="en-US" sz="2000" dirty="0"/>
              <a:t>Burlington, Skagit County</a:t>
            </a:r>
          </a:p>
          <a:p>
            <a:pPr lvl="2"/>
            <a:r>
              <a:rPr lang="en-US" sz="2000" dirty="0"/>
              <a:t>30% &amp; 50% AMI</a:t>
            </a:r>
          </a:p>
          <a:p>
            <a:pPr lvl="2"/>
            <a:r>
              <a:rPr lang="en-US" sz="2000" dirty="0"/>
              <a:t>12 set aside for homeless Veterans utilizing VASH voucher through HASC</a:t>
            </a:r>
          </a:p>
          <a:p>
            <a:pPr lvl="2"/>
            <a:endParaRPr lang="en-US" sz="2000" dirty="0">
              <a:latin typeface="Franklin Gothic Medium" panose="020B0603020102020204" pitchFamily="34" charset="0"/>
            </a:endParaRPr>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a:p>
            <a:pPr marL="457200" lvl="1" indent="0">
              <a:buNone/>
            </a:pPr>
            <a:endParaRPr lang="en-US" sz="1800" baseline="30000" dirty="0"/>
          </a:p>
        </p:txBody>
      </p:sp>
      <p:sp>
        <p:nvSpPr>
          <p:cNvPr id="4" name="Rectangle 3">
            <a:extLst>
              <a:ext uri="{FF2B5EF4-FFF2-40B4-BE49-F238E27FC236}">
                <a16:creationId xmlns:a16="http://schemas.microsoft.com/office/drawing/2014/main" id="{33339B9D-4675-1C4B-D542-4991B12E1736}"/>
              </a:ext>
            </a:extLst>
          </p:cNvPr>
          <p:cNvSpPr/>
          <p:nvPr/>
        </p:nvSpPr>
        <p:spPr>
          <a:xfrm>
            <a:off x="152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748292F7-11E2-BEC2-E093-958E463466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Tree>
    <p:extLst>
      <p:ext uri="{BB962C8B-B14F-4D97-AF65-F5344CB8AC3E}">
        <p14:creationId xmlns:p14="http://schemas.microsoft.com/office/powerpoint/2010/main" val="3982229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228600" y="6629400"/>
            <a:ext cx="8915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04777" y="1600200"/>
            <a:ext cx="8229600" cy="228597"/>
          </a:xfrm>
        </p:spPr>
        <p:txBody>
          <a:bodyPr>
            <a:normAutofit fontScale="90000"/>
          </a:bodyPr>
          <a:lstStyle/>
          <a:p>
            <a:pPr algn="l"/>
            <a:r>
              <a:rPr lang="en-US" dirty="0">
                <a:latin typeface="Franklin Gothic Medium" panose="020B0603020102020204" pitchFamily="34" charset="0"/>
              </a:rPr>
              <a:t>Program Contact for Feedback on 2026 Action Plan </a:t>
            </a:r>
            <a:br>
              <a:rPr lang="en-US" dirty="0">
                <a:latin typeface="Franklin Gothic Medium" panose="020B0603020102020204" pitchFamily="34" charset="0"/>
              </a:rPr>
            </a:br>
            <a:br>
              <a:rPr lang="en-US" dirty="0">
                <a:latin typeface="Franklin Gothic Medium" panose="020B0603020102020204" pitchFamily="34" charset="0"/>
              </a:rPr>
            </a:br>
            <a:br>
              <a:rPr lang="en-US" dirty="0">
                <a:latin typeface="Franklin Gothic Medium" panose="020B0603020102020204" pitchFamily="34" charset="0"/>
              </a:rPr>
            </a:br>
            <a:r>
              <a:rPr lang="en-US" dirty="0">
                <a:latin typeface="Franklin Gothic Medium" panose="020B0603020102020204" pitchFamily="34" charset="0"/>
              </a:rPr>
              <a:t>   </a:t>
            </a:r>
            <a:r>
              <a:rPr lang="en-US" sz="2200" dirty="0">
                <a:latin typeface="Franklin Gothic Medium" panose="020B0603020102020204" pitchFamily="34" charset="0"/>
              </a:rPr>
              <a:t>Public Comment Period closes May 10</a:t>
            </a:r>
            <a:r>
              <a:rPr lang="en-US" sz="2200" baseline="30000" dirty="0">
                <a:latin typeface="Franklin Gothic Medium" panose="020B0603020102020204" pitchFamily="34" charset="0"/>
              </a:rPr>
              <a:t>th</a:t>
            </a:r>
            <a:r>
              <a:rPr lang="en-US" sz="2200" dirty="0">
                <a:latin typeface="Franklin Gothic Medium" panose="020B0603020102020204" pitchFamily="34" charset="0"/>
              </a:rPr>
              <a:t>, 2026, 4:30 pm.</a:t>
            </a:r>
            <a:endParaRPr lang="en-US" dirty="0">
              <a:solidFill>
                <a:srgbClr val="FF0000"/>
              </a:solidFill>
              <a:latin typeface="Franklin Gothic Medium" panose="020B0603020102020204" pitchFamily="34" charset="0"/>
            </a:endParaRPr>
          </a:p>
        </p:txBody>
      </p:sp>
      <p:sp>
        <p:nvSpPr>
          <p:cNvPr id="3" name="Content Placeholder 2"/>
          <p:cNvSpPr>
            <a:spLocks noGrp="1"/>
          </p:cNvSpPr>
          <p:nvPr>
            <p:ph idx="1"/>
          </p:nvPr>
        </p:nvSpPr>
        <p:spPr>
          <a:xfrm>
            <a:off x="1676400" y="3505201"/>
            <a:ext cx="4876800" cy="2590799"/>
          </a:xfrm>
        </p:spPr>
        <p:txBody>
          <a:bodyPr>
            <a:normAutofit/>
          </a:bodyPr>
          <a:lstStyle/>
          <a:p>
            <a:pPr marL="0" indent="0">
              <a:buNone/>
            </a:pPr>
            <a:endParaRPr lang="en-US" sz="2400" dirty="0"/>
          </a:p>
          <a:p>
            <a:pPr marL="0" indent="0">
              <a:buNone/>
            </a:pPr>
            <a:r>
              <a:rPr lang="en-US" sz="1800" dirty="0"/>
              <a:t>Madeleine Anthony</a:t>
            </a:r>
          </a:p>
          <a:p>
            <a:pPr marL="0" indent="0">
              <a:buNone/>
            </a:pPr>
            <a:r>
              <a:rPr lang="en-US" sz="1800" dirty="0">
                <a:hlinkClick r:id="rId3"/>
              </a:rPr>
              <a:t>manthony@co.skagit.wa.us</a:t>
            </a:r>
            <a:r>
              <a:rPr lang="en-US" sz="1800" dirty="0"/>
              <a:t> </a:t>
            </a:r>
          </a:p>
          <a:p>
            <a:pPr marL="0" indent="0">
              <a:buNone/>
            </a:pPr>
            <a:r>
              <a:rPr lang="en-US" sz="1800" dirty="0"/>
              <a:t>360-416-2014</a:t>
            </a:r>
          </a:p>
          <a:p>
            <a:pPr marL="0" indent="0">
              <a:buNone/>
            </a:pPr>
            <a:r>
              <a:rPr lang="en-US" sz="1800" dirty="0"/>
              <a:t>Skagit County Public Health</a:t>
            </a:r>
          </a:p>
          <a:p>
            <a:pPr marL="0" indent="0">
              <a:buNone/>
            </a:pPr>
            <a:r>
              <a:rPr lang="en-US" sz="1800" dirty="0"/>
              <a:t>301 Valley Mall Drive, Suite 110</a:t>
            </a:r>
          </a:p>
          <a:p>
            <a:pPr marL="0" indent="0">
              <a:buNone/>
            </a:pPr>
            <a:r>
              <a:rPr lang="en-US" sz="1800" dirty="0"/>
              <a:t>Mount Vernon, WA 98273</a:t>
            </a:r>
          </a:p>
        </p:txBody>
      </p:sp>
      <p:sp>
        <p:nvSpPr>
          <p:cNvPr id="4" name="Rectangle 3"/>
          <p:cNvSpPr/>
          <p:nvPr/>
        </p:nvSpPr>
        <p:spPr>
          <a:xfrm>
            <a:off x="166577"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638800"/>
            <a:ext cx="1143000" cy="1143000"/>
          </a:xfrm>
          <a:prstGeom prst="rect">
            <a:avLst/>
          </a:prstGeom>
        </p:spPr>
      </p:pic>
    </p:spTree>
    <p:extLst>
      <p:ext uri="{BB962C8B-B14F-4D97-AF65-F5344CB8AC3E}">
        <p14:creationId xmlns:p14="http://schemas.microsoft.com/office/powerpoint/2010/main" val="1675353929"/>
      </p:ext>
    </p:extLst>
  </p:cSld>
  <p:clrMapOvr>
    <a:masterClrMapping/>
  </p:clrMapOvr>
</p:sld>
</file>

<file path=ppt/theme/theme1.xml><?xml version="1.0" encoding="utf-8"?>
<a:theme xmlns:a="http://schemas.openxmlformats.org/drawingml/2006/main" name="Housing Overview for 2020 Group_Nov 20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Housing Overview for 2020 Group_Nov 2016</Template>
  <TotalTime>1145</TotalTime>
  <Words>604</Words>
  <Application>Microsoft Office PowerPoint</Application>
  <PresentationFormat>On-screen Show (4:3)</PresentationFormat>
  <Paragraphs>99</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Franklin Gothic Book</vt:lpstr>
      <vt:lpstr>Franklin Gothic Medium</vt:lpstr>
      <vt:lpstr>Housing Overview for 2020 Group_Nov 2016</vt:lpstr>
      <vt:lpstr>PowerPoint Presentation</vt:lpstr>
      <vt:lpstr>What is the Action Plan?</vt:lpstr>
      <vt:lpstr> 2026 Allocations    2026 Award Total:   $831,658.49 </vt:lpstr>
      <vt:lpstr>2025 Action Plan Goals</vt:lpstr>
      <vt:lpstr>Tenant Based Rental Assistance- TBRA</vt:lpstr>
      <vt:lpstr>Development project</vt:lpstr>
      <vt:lpstr>Development Projects Currently in Progress</vt:lpstr>
      <vt:lpstr>Program Contact for Feedback on 2026 Action Plan       Public Comment Period closes May 10th, 2026, 4:30 pm.</vt:lpstr>
    </vt:vector>
  </TitlesOfParts>
  <Company>Skagit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Kayla Schott-Bresler</dc:creator>
  <cp:lastModifiedBy>Madeleine Anthony</cp:lastModifiedBy>
  <cp:revision>126</cp:revision>
  <cp:lastPrinted>2017-07-18T15:30:06Z</cp:lastPrinted>
  <dcterms:created xsi:type="dcterms:W3CDTF">2017-05-15T15:21:54Z</dcterms:created>
  <dcterms:modified xsi:type="dcterms:W3CDTF">2026-04-09T15:45:23Z</dcterms:modified>
</cp:coreProperties>
</file>